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Nunito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5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Nuni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Nunito-italic.fntdata"/><Relationship Id="rId14" Type="http://schemas.openxmlformats.org/officeDocument/2006/relationships/slide" Target="slides/slide9.xml"/><Relationship Id="rId36" Type="http://schemas.openxmlformats.org/officeDocument/2006/relationships/font" Target="fonts/Nunito-bold.fntdata"/><Relationship Id="rId17" Type="http://schemas.openxmlformats.org/officeDocument/2006/relationships/slide" Target="slides/slide12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38" Type="http://schemas.openxmlformats.org/officeDocument/2006/relationships/font" Target="fonts/Nuni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5c2ed827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5c2ed827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5c2ed827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5c2ed827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5c2ed827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5c2ed827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5c2ed827c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5c2ed827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5c2ed827c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05c2ed827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05c2ed827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05c2ed827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5c13938da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5c13938da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5c13938da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5c13938da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5c13938da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5c13938da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05c13938da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05c13938da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5c2ed82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5c2ed82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05c13938da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05c13938da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05c13938d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05c13938d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5c2ed827c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05c2ed827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05c2ed827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05c2ed827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05c2ed827c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05c2ed827c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5c2ed827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5c2ed827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5c2ed827c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5c2ed827c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05c13938da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05c13938da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05c2ed827c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05c2ed827c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05c8b25983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05c8b25983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5c2ed827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5c2ed827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5c2ed827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5c2ed827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5c13938d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05c13938d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5c2ed827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5c2ed827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5c2ed827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05c2ed827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5c2ed827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5c2ed827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5c2ed827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05c2ed827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311708" y="10115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DDOS Detection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Machine Learning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Inference for categorical data</a:t>
            </a:r>
            <a:endParaRPr/>
          </a:p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819150" y="1685925"/>
            <a:ext cx="7505700" cy="31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3"/>
              <a:buFont typeface="Montserrat"/>
              <a:buChar char="➢"/>
            </a:pP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Categorical features are highly imbalanced.</a:t>
            </a:r>
            <a:endParaRPr sz="1402">
              <a:latin typeface="Montserrat"/>
              <a:ea typeface="Montserrat"/>
              <a:cs typeface="Montserrat"/>
              <a:sym typeface="Montserrat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3"/>
              <a:buFont typeface="Montserrat"/>
              <a:buChar char="➢"/>
            </a:pP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Nominal</a:t>
            </a:r>
            <a:endParaRPr sz="1402">
              <a:latin typeface="Montserrat"/>
              <a:ea typeface="Montserrat"/>
              <a:cs typeface="Montserrat"/>
              <a:sym typeface="Montserrat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3"/>
              <a:buChar char="➢"/>
            </a:pP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Hence, they need </a:t>
            </a:r>
            <a:r>
              <a:rPr b="1" lang="en" sz="1402">
                <a:latin typeface="Montserrat"/>
                <a:ea typeface="Montserrat"/>
                <a:cs typeface="Montserrat"/>
                <a:sym typeface="Montserrat"/>
              </a:rPr>
              <a:t>encoding </a:t>
            </a:r>
            <a:endParaRPr sz="1402">
              <a:latin typeface="Montserrat"/>
              <a:ea typeface="Montserrat"/>
              <a:cs typeface="Montserrat"/>
              <a:sym typeface="Montserrat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3"/>
              <a:buFont typeface="Montserrat"/>
              <a:buChar char="➢"/>
            </a:pP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1st Approach : OneHot Encoder</a:t>
            </a:r>
            <a:br>
              <a:rPr lang="en" sz="1402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Sub-categories in protocol_type: 3</a:t>
            </a:r>
            <a:br>
              <a:rPr lang="en" sz="1402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Sub-categories in service: 66</a:t>
            </a:r>
            <a:br>
              <a:rPr lang="en" sz="1402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Sub-categories in flag: 11</a:t>
            </a:r>
            <a:endParaRPr sz="1402">
              <a:latin typeface="Montserrat"/>
              <a:ea typeface="Montserrat"/>
              <a:cs typeface="Montserrat"/>
              <a:sym typeface="Montserrat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3"/>
              <a:buFont typeface="Montserrat"/>
              <a:buChar char="➢"/>
            </a:pP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Onehot Encoding would have result in (66+11+3-3) = 77 columns</a:t>
            </a:r>
            <a:endParaRPr sz="1402">
              <a:latin typeface="Montserrat"/>
              <a:ea typeface="Montserrat"/>
              <a:cs typeface="Montserrat"/>
              <a:sym typeface="Montserrat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3"/>
              <a:buFont typeface="Montserrat"/>
              <a:buChar char="➢"/>
            </a:pP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This would increase the complexity of the model,due to increase in dimension.</a:t>
            </a:r>
            <a:endParaRPr sz="1402">
              <a:latin typeface="Montserrat"/>
              <a:ea typeface="Montserrat"/>
              <a:cs typeface="Montserrat"/>
              <a:sym typeface="Montserrat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3"/>
              <a:buFont typeface="Montserrat"/>
              <a:buChar char="➢"/>
            </a:pP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Alternate approach: BaseN Encoding.</a:t>
            </a:r>
            <a:endParaRPr sz="1402">
              <a:latin typeface="Montserrat"/>
              <a:ea typeface="Montserrat"/>
              <a:cs typeface="Montserrat"/>
              <a:sym typeface="Montserrat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3"/>
              <a:buFont typeface="Montserrat"/>
              <a:buChar char="➢"/>
            </a:pPr>
            <a:r>
              <a:rPr lang="en" sz="1402">
                <a:latin typeface="Montserrat"/>
                <a:ea typeface="Montserrat"/>
                <a:cs typeface="Montserrat"/>
                <a:sym typeface="Montserrat"/>
              </a:rPr>
              <a:t>This would result in addition of  (7+4+2)-3 = 10 columns</a:t>
            </a:r>
            <a:endParaRPr sz="1402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402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819150" y="802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SELECTION </a:t>
            </a:r>
            <a:endParaRPr/>
          </a:p>
        </p:txBody>
      </p:sp>
      <p:sp>
        <p:nvSpPr>
          <p:cNvPr id="195" name="Google Shape;195;p23"/>
          <p:cNvSpPr txBox="1"/>
          <p:nvPr>
            <p:ph idx="1" type="body"/>
          </p:nvPr>
        </p:nvSpPr>
        <p:spPr>
          <a:xfrm>
            <a:off x="819150" y="17028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As there are large number of features, the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complexity increases with the number of samples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The probability of overfitting is very high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Hence by removing the irrelevant and redundant features, difference can be seen in the original dataset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900" y="152400"/>
            <a:ext cx="848429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5"/>
          <p:cNvPicPr preferRelativeResize="0"/>
          <p:nvPr/>
        </p:nvPicPr>
        <p:blipFill rotWithShape="1">
          <a:blip r:embed="rId3">
            <a:alphaModFix/>
          </a:blip>
          <a:srcRect b="12297" l="0" r="0" t="23517"/>
          <a:stretch/>
        </p:blipFill>
        <p:spPr>
          <a:xfrm>
            <a:off x="239575" y="800900"/>
            <a:ext cx="8633748" cy="350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6"/>
          <p:cNvPicPr preferRelativeResize="0"/>
          <p:nvPr/>
        </p:nvPicPr>
        <p:blipFill rotWithShape="1">
          <a:blip r:embed="rId3">
            <a:alphaModFix/>
          </a:blip>
          <a:srcRect b="34664" l="0" r="0" t="35985"/>
          <a:stretch/>
        </p:blipFill>
        <p:spPr>
          <a:xfrm>
            <a:off x="475800" y="1611800"/>
            <a:ext cx="8192399" cy="150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Pre-Processing of Data</a:t>
            </a:r>
            <a:endParaRPr/>
          </a:p>
        </p:txBody>
      </p:sp>
      <p:sp>
        <p:nvSpPr>
          <p:cNvPr id="216" name="Google Shape;216;p27"/>
          <p:cNvSpPr txBox="1"/>
          <p:nvPr>
            <p:ph idx="1" type="body"/>
          </p:nvPr>
        </p:nvSpPr>
        <p:spPr>
          <a:xfrm>
            <a:off x="819150" y="16689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After Dropping the features with high correlation, we will apply BaseN encoding.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Base = 2.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transforming categorical attributes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After transforming categorical attributes we got 45 columns.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Dividing dataset in train and test.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Train-Test-Split</a:t>
            </a:r>
            <a:endParaRPr/>
          </a:p>
        </p:txBody>
      </p:sp>
      <p:sp>
        <p:nvSpPr>
          <p:cNvPr id="222" name="Google Shape;222;p28"/>
          <p:cNvSpPr txBox="1"/>
          <p:nvPr>
            <p:ph idx="1" type="body"/>
          </p:nvPr>
        </p:nvSpPr>
        <p:spPr>
          <a:xfrm>
            <a:off x="819150" y="15673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We used StratifiedShuffleSplit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This helps us to ensure we preserve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percentage of each class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Ratio -&gt; 80:20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After splitting our train dataset is still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unbalanced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Reason to do after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splitting dataset? Bias Data in test dataset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To solve this problem we applied different methods.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Imbalance</a:t>
            </a:r>
            <a:r>
              <a:rPr lang="en"/>
              <a:t> after split</a:t>
            </a:r>
            <a:endParaRPr/>
          </a:p>
        </p:txBody>
      </p:sp>
      <p:sp>
        <p:nvSpPr>
          <p:cNvPr id="228" name="Google Shape;228;p29"/>
          <p:cNvSpPr txBox="1"/>
          <p:nvPr>
            <p:ph idx="1" type="body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From the figures below we can see that there is still class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imbalance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problem to be resolved.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To resolve this problem we applied different techniques of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oversampling and undersampling.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9" name="Google Shape;22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225" y="2456338"/>
            <a:ext cx="3173250" cy="138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4388" y="2463700"/>
            <a:ext cx="2657475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Oversampling and undersampling</a:t>
            </a:r>
            <a:endParaRPr/>
          </a:p>
        </p:txBody>
      </p:sp>
      <p:sp>
        <p:nvSpPr>
          <p:cNvPr id="236" name="Google Shape;236;p30"/>
          <p:cNvSpPr txBox="1"/>
          <p:nvPr>
            <p:ph idx="1" type="body"/>
          </p:nvPr>
        </p:nvSpPr>
        <p:spPr>
          <a:xfrm>
            <a:off x="819150" y="16012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After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splitting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few attack types had less than 10 data points in train dataset compared to 100000+ “normal” type.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Oversampling -&gt; Randomly duplicates instances in the minority class.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Undersampling -&gt;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Randomly deletes instances in the majority class.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Problem with Undersampling -&gt; some of the attacks consists only 1 data point leading to not enough data.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Problem with Random Oversampling -&gt; by duplicating same value we increase biasing and hence risk of overfitting.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SMOTE(Synthetic Minority Oversampling Technique)</a:t>
            </a:r>
            <a:endParaRPr/>
          </a:p>
        </p:txBody>
      </p:sp>
      <p:sp>
        <p:nvSpPr>
          <p:cNvPr id="242" name="Google Shape;242;p31"/>
          <p:cNvSpPr txBox="1"/>
          <p:nvPr>
            <p:ph idx="1" type="body"/>
          </p:nvPr>
        </p:nvSpPr>
        <p:spPr>
          <a:xfrm>
            <a:off x="311700" y="1800200"/>
            <a:ext cx="8520600" cy="29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It is an type of oversampling technique.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Works by utilizing k-nearest neighbour algorithm.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Used to synthesize data where the features are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continuous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and classification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Problems? SMOTE may sometimes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consider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neighbours from other classes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For our dataset we used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combination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of random over sampler and SMOTE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Before we applied SMOTE -&gt;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Counter({'normal.': 108268, 'neptune.': 52488, 'satan.': 1404,....'spy.': 2, 'udpstorm.': 2, 'sqlattack.': 2, 'worm.': 2})</a:t>
            </a:r>
            <a:endParaRPr sz="14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After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we applied SMOTE -&gt;</a:t>
            </a:r>
            <a:br>
              <a:rPr lang="en" sz="140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Counter({'normal.': 108268, 'neptune.': 108268,'satan.': 108268,....'spy.': 108268, 'udpstorm.': 108268, 'sqlattack.': 108268, 'worm.': 108268})</a:t>
            </a:r>
            <a:endParaRPr sz="14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34" name="Google Shape;134;p14"/>
          <p:cNvSpPr txBox="1"/>
          <p:nvPr>
            <p:ph idx="1" type="body"/>
          </p:nvPr>
        </p:nvSpPr>
        <p:spPr>
          <a:xfrm>
            <a:off x="473225" y="1457275"/>
            <a:ext cx="8443200" cy="33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What is Intrusion ?</a:t>
            </a:r>
            <a:br>
              <a:rPr b="1" lang="en" sz="17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The act of someone that you don't know, who gains </a:t>
            </a:r>
            <a:br>
              <a:rPr lang="en" sz="12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access to  your computer without your permission.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Types of Intrusions: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DDOS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U2R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R2L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Probing Attack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What is intrusion detection system?</a:t>
            </a:r>
            <a:br>
              <a:rPr b="1"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Intrusion detection System(ID) can be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defined as a system for monitoring network security which prevents the occurrence of intrusions.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5" name="Google Shape;135;p14"/>
          <p:cNvPicPr preferRelativeResize="0"/>
          <p:nvPr/>
        </p:nvPicPr>
        <p:blipFill rotWithShape="1">
          <a:blip r:embed="rId3">
            <a:alphaModFix/>
          </a:blip>
          <a:srcRect b="0" l="7545" r="10788" t="0"/>
          <a:stretch/>
        </p:blipFill>
        <p:spPr>
          <a:xfrm>
            <a:off x="4991100" y="1007375"/>
            <a:ext cx="3781826" cy="31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Standardizing of Data</a:t>
            </a:r>
            <a:endParaRPr/>
          </a:p>
        </p:txBody>
      </p:sp>
      <p:sp>
        <p:nvSpPr>
          <p:cNvPr id="248" name="Google Shape;248;p32"/>
          <p:cNvSpPr txBox="1"/>
          <p:nvPr>
            <p:ph idx="1" type="body"/>
          </p:nvPr>
        </p:nvSpPr>
        <p:spPr>
          <a:xfrm>
            <a:off x="819150" y="16351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It is process of bringing data into a uniform format.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Mean = 0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Standard deviation = 1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Why after splitting?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Algorithms</a:t>
            </a:r>
            <a:endParaRPr/>
          </a:p>
        </p:txBody>
      </p:sp>
      <p:sp>
        <p:nvSpPr>
          <p:cNvPr id="254" name="Google Shape;254;p3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Let’s see how we have trained the data using various ML models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Bayes</a:t>
            </a:r>
            <a:endParaRPr/>
          </a:p>
        </p:txBody>
      </p:sp>
      <p:sp>
        <p:nvSpPr>
          <p:cNvPr id="260" name="Google Shape;260;p3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1" name="Google Shape;261;p34"/>
          <p:cNvPicPr preferRelativeResize="0"/>
          <p:nvPr/>
        </p:nvPicPr>
        <p:blipFill rotWithShape="1">
          <a:blip r:embed="rId3">
            <a:alphaModFix/>
          </a:blip>
          <a:srcRect b="32177" l="0" r="0" t="19789"/>
          <a:stretch/>
        </p:blipFill>
        <p:spPr>
          <a:xfrm>
            <a:off x="291050" y="1625375"/>
            <a:ext cx="8577172" cy="257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5"/>
          <p:cNvPicPr preferRelativeResize="0"/>
          <p:nvPr/>
        </p:nvPicPr>
        <p:blipFill rotWithShape="1">
          <a:blip r:embed="rId3">
            <a:alphaModFix/>
          </a:blip>
          <a:srcRect b="1506" l="0" r="67455" t="0"/>
          <a:stretch/>
        </p:blipFill>
        <p:spPr>
          <a:xfrm>
            <a:off x="490200" y="249725"/>
            <a:ext cx="2455301" cy="464405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5"/>
          <p:cNvSpPr txBox="1"/>
          <p:nvPr/>
        </p:nvSpPr>
        <p:spPr>
          <a:xfrm>
            <a:off x="4573975" y="703000"/>
            <a:ext cx="304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>
            <a:off x="4155700" y="1103200"/>
            <a:ext cx="3239100" cy="24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Accuracy = 77.24%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Precision = 0.82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Recall = 0.77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F1-score = 0.75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Precision for normal = 0.98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Recall for normal = 0.27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F1 score for normal = 0.43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</p:txBody>
      </p:sp>
      <p:sp>
        <p:nvSpPr>
          <p:cNvPr id="274" name="Google Shape;274;p36"/>
          <p:cNvSpPr txBox="1"/>
          <p:nvPr>
            <p:ph idx="1" type="body"/>
          </p:nvPr>
        </p:nvSpPr>
        <p:spPr>
          <a:xfrm>
            <a:off x="895350" y="16859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Accuracy = 81.58%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Precision = 0.35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Recall = 0.66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F1-score = 0.38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Precision for normal = 1.00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Recall for normal = 0.74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F1 score for normal = 0.85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5" name="Google Shape;2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475" y="0"/>
            <a:ext cx="2883300" cy="514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</a:t>
            </a:r>
            <a:endParaRPr/>
          </a:p>
        </p:txBody>
      </p:sp>
      <p:sp>
        <p:nvSpPr>
          <p:cNvPr id="281" name="Google Shape;281;p37"/>
          <p:cNvSpPr txBox="1"/>
          <p:nvPr>
            <p:ph idx="1" type="body"/>
          </p:nvPr>
        </p:nvSpPr>
        <p:spPr>
          <a:xfrm>
            <a:off x="819150" y="16690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Accuracy = 99.45%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Precision = 0.77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Recall = 0.77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F1-score = 0.76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Precision for normal = 1.00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Recall for normal = 1.00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F1 score for normal = 1.00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2" name="Google Shape;28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4584" y="0"/>
            <a:ext cx="268308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</a:t>
            </a:r>
            <a:endParaRPr/>
          </a:p>
        </p:txBody>
      </p:sp>
      <p:sp>
        <p:nvSpPr>
          <p:cNvPr id="288" name="Google Shape;288;p38"/>
          <p:cNvSpPr txBox="1"/>
          <p:nvPr>
            <p:ph idx="1" type="body"/>
          </p:nvPr>
        </p:nvSpPr>
        <p:spPr>
          <a:xfrm>
            <a:off x="819150" y="16012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Accuracy = 99.58%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Precision = 0.83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Recall = 0.75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F1-score = 0.77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Precision for normal = 1.00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Recall for normal = 1.00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F1 score for normal = 1.00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9" name="Google Shape;28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0" y="0"/>
            <a:ext cx="402027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000" y="452425"/>
            <a:ext cx="6610350" cy="423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02" name="Google Shape;302;p4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Random forest has highest accuracy of all 99.58%, with high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precision, recall and f1 score.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1"/>
          <p:cNvSpPr txBox="1"/>
          <p:nvPr>
            <p:ph type="title"/>
          </p:nvPr>
        </p:nvSpPr>
        <p:spPr>
          <a:xfrm>
            <a:off x="747950" y="20410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THANK YOU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Dataset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485875"/>
            <a:ext cx="8520600" cy="33618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0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KDD Cup 1999 Data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KDD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has two week’s of attacks-free instances and 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five week’s of attack in- stances, making it suitable 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for anomaly detection.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Output classes are divided to 5 main categories: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DOS (Denial of Service), Probe,</a:t>
            </a:r>
            <a:br>
              <a:rPr b="1"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R2L (Root 2 Local), U2R (User 2 Root)</a:t>
            </a:r>
            <a:br>
              <a:rPr b="1"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and Normal.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Dataset contains 39 attack types.Data here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is heavily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imbalanced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, approximately 80%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of it is attack traffic (3925650 attack instances out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of 4898430 instances in total). </a:t>
            </a:r>
            <a:endParaRPr sz="1400"/>
          </a:p>
        </p:txBody>
      </p:sp>
      <p:pic>
        <p:nvPicPr>
          <p:cNvPr id="142" name="Google Shape;142;p15"/>
          <p:cNvPicPr preferRelativeResize="0"/>
          <p:nvPr/>
        </p:nvPicPr>
        <p:blipFill rotWithShape="1">
          <a:blip r:embed="rId3">
            <a:alphaModFix/>
          </a:blip>
          <a:srcRect b="8138" l="0" r="0" t="0"/>
          <a:stretch/>
        </p:blipFill>
        <p:spPr>
          <a:xfrm>
            <a:off x="5447250" y="1508075"/>
            <a:ext cx="3646225" cy="3369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904375" y="301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Exploratory analysis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542125" y="1406325"/>
            <a:ext cx="7794300" cy="30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Distribution 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Normal-60%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Neptune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-35%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Rest 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8 classes 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4%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9" name="Google Shape;149;p16"/>
          <p:cNvPicPr preferRelativeResize="0"/>
          <p:nvPr/>
        </p:nvPicPr>
        <p:blipFill rotWithShape="1">
          <a:blip r:embed="rId3">
            <a:alphaModFix/>
          </a:blip>
          <a:srcRect b="0" l="-6807" r="2401" t="-2051"/>
          <a:stretch/>
        </p:blipFill>
        <p:spPr>
          <a:xfrm>
            <a:off x="2133850" y="874525"/>
            <a:ext cx="6637601" cy="4054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Observations</a:t>
            </a:r>
            <a:endParaRPr/>
          </a:p>
        </p:txBody>
      </p:sp>
      <p:sp>
        <p:nvSpPr>
          <p:cNvPr id="155" name="Google Shape;155;p17"/>
          <p:cNvSpPr txBox="1"/>
          <p:nvPr>
            <p:ph idx="1" type="body"/>
          </p:nvPr>
        </p:nvSpPr>
        <p:spPr>
          <a:xfrm>
            <a:off x="311700" y="1557150"/>
            <a:ext cx="8520600" cy="28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Since this is a multi-class problem with 40 output classes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Classes are highly imbalanced.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Main objective is to predict the type of attack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Minimize the bad connection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A bad connection can be any type of DDOS attack.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We focus on minimizing the false positive rate. (a bad connection classified as normal).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61" name="Google Shape;161;p18"/>
          <p:cNvSpPr txBox="1"/>
          <p:nvPr>
            <p:ph idx="1" type="body"/>
          </p:nvPr>
        </p:nvSpPr>
        <p:spPr>
          <a:xfrm>
            <a:off x="819150" y="1643550"/>
            <a:ext cx="385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Numerical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Total count - 38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21 numerical features have the range 1.( Min=0,Max=1)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17 features can be standardized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 txBox="1"/>
          <p:nvPr>
            <p:ph idx="1" type="body"/>
          </p:nvPr>
        </p:nvSpPr>
        <p:spPr>
          <a:xfrm>
            <a:off x="4572000" y="1561125"/>
            <a:ext cx="400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Categorical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Total count- 3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Protocol type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Service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flag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 of Categorical Features- protocol_type</a:t>
            </a:r>
            <a:endParaRPr/>
          </a:p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415550" y="1901797"/>
            <a:ext cx="8520600" cy="25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TCP- 90%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UDP-8.4%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ICMP-1.6%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" name="Google Shape;169;p19"/>
          <p:cNvPicPr preferRelativeResize="0"/>
          <p:nvPr/>
        </p:nvPicPr>
        <p:blipFill rotWithShape="1">
          <a:blip r:embed="rId3">
            <a:alphaModFix/>
          </a:blip>
          <a:srcRect b="5231" l="0" r="4287" t="0"/>
          <a:stretch/>
        </p:blipFill>
        <p:spPr>
          <a:xfrm>
            <a:off x="2290125" y="1800199"/>
            <a:ext cx="6261474" cy="311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Distribution of Categorical Features- service</a:t>
            </a:r>
            <a:endParaRPr/>
          </a:p>
        </p:txBody>
      </p:sp>
      <p:sp>
        <p:nvSpPr>
          <p:cNvPr id="175" name="Google Shape;175;p20"/>
          <p:cNvSpPr txBox="1"/>
          <p:nvPr>
            <p:ph idx="1" type="body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Http: 42.6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Private: 33.7%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Rest 64 classes :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23.7%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6" name="Google Shape;176;p20"/>
          <p:cNvPicPr preferRelativeResize="0"/>
          <p:nvPr/>
        </p:nvPicPr>
        <p:blipFill rotWithShape="1">
          <a:blip r:embed="rId3">
            <a:alphaModFix/>
          </a:blip>
          <a:srcRect b="0" l="4683" r="8743" t="0"/>
          <a:stretch/>
        </p:blipFill>
        <p:spPr>
          <a:xfrm>
            <a:off x="3165500" y="1413725"/>
            <a:ext cx="5456751" cy="34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Distribution of Categorical Features - flag</a:t>
            </a:r>
            <a:endParaRPr/>
          </a:p>
        </p:txBody>
      </p:sp>
      <p:sp>
        <p:nvSpPr>
          <p:cNvPr id="182" name="Google Shape;182;p21"/>
          <p:cNvSpPr txBox="1"/>
          <p:nvPr>
            <p:ph idx="1" type="body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SF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: 60%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S0: 29%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REJ: 10%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Rest 8 class:</a:t>
            </a:r>
            <a:br>
              <a:rPr lang="en" sz="14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1%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3" name="Google Shape;183;p21"/>
          <p:cNvPicPr preferRelativeResize="0"/>
          <p:nvPr/>
        </p:nvPicPr>
        <p:blipFill rotWithShape="1">
          <a:blip r:embed="rId3">
            <a:alphaModFix/>
          </a:blip>
          <a:srcRect b="0" l="4670" r="7710" t="0"/>
          <a:stretch/>
        </p:blipFill>
        <p:spPr>
          <a:xfrm>
            <a:off x="2658800" y="1362900"/>
            <a:ext cx="5960526" cy="353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